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71" r:id="rId9"/>
    <p:sldId id="262" r:id="rId10"/>
    <p:sldId id="266" r:id="rId11"/>
    <p:sldId id="263" r:id="rId12"/>
    <p:sldId id="264" r:id="rId13"/>
    <p:sldId id="267" r:id="rId14"/>
    <p:sldId id="269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11612-7570-4CAA-A577-3A51C5DCC319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448C81A-5620-4870-B689-EC851902A058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200" b="1" dirty="0" smtClean="0">
              <a:solidFill>
                <a:srgbClr val="FF0000"/>
              </a:solidFill>
            </a:rPr>
            <a:t>Practice Change </a:t>
          </a:r>
        </a:p>
        <a:p>
          <a:r>
            <a:rPr lang="en-US" sz="1400" b="0" dirty="0" smtClean="0"/>
            <a:t>(5</a:t>
          </a:r>
          <a:r>
            <a:rPr lang="en-US" sz="1400" b="0" baseline="30000" dirty="0" smtClean="0"/>
            <a:t>th</a:t>
          </a:r>
          <a:r>
            <a:rPr lang="en-US" sz="1400" b="0" dirty="0" smtClean="0"/>
            <a:t> &amp; 6</a:t>
          </a:r>
          <a:r>
            <a:rPr lang="en-US" sz="1400" b="0" baseline="30000" dirty="0" smtClean="0"/>
            <a:t>th</a:t>
          </a:r>
          <a:r>
            <a:rPr lang="en-US" sz="1400" b="0" dirty="0" smtClean="0"/>
            <a:t>)</a:t>
          </a:r>
          <a:endParaRPr lang="en-US" sz="1400" b="0" dirty="0"/>
        </a:p>
      </dgm:t>
    </dgm:pt>
    <dgm:pt modelId="{69418E1D-8893-460C-B3D3-A4F312E77B5B}" type="parTrans" cxnId="{0E086EB2-46AB-4FC9-87D1-AC48CAC6F9C0}">
      <dgm:prSet/>
      <dgm:spPr/>
      <dgm:t>
        <a:bodyPr/>
        <a:lstStyle/>
        <a:p>
          <a:endParaRPr lang="en-US"/>
        </a:p>
      </dgm:t>
    </dgm:pt>
    <dgm:pt modelId="{59A02F15-2B30-4E2E-A8A5-C868EC6A97B1}" type="sibTrans" cxnId="{0E086EB2-46AB-4FC9-87D1-AC48CAC6F9C0}">
      <dgm:prSet/>
      <dgm:spPr/>
      <dgm:t>
        <a:bodyPr/>
        <a:lstStyle/>
        <a:p>
          <a:endParaRPr lang="en-US"/>
        </a:p>
      </dgm:t>
    </dgm:pt>
    <dgm:pt modelId="{384174EF-51C3-417E-90C6-CE0A73DE81FC}">
      <dgm:prSet phldrT="[Text]" custT="1"/>
      <dgm:spPr/>
      <dgm:t>
        <a:bodyPr/>
        <a:lstStyle/>
        <a:p>
          <a:r>
            <a:rPr lang="en-US" sz="1600" b="1" dirty="0" smtClean="0"/>
            <a:t>Shared practice space</a:t>
          </a:r>
          <a:endParaRPr lang="en-US" sz="1600" b="1" dirty="0"/>
        </a:p>
      </dgm:t>
    </dgm:pt>
    <dgm:pt modelId="{463F29D5-F149-4CA6-910E-DA53904E17D5}" type="parTrans" cxnId="{7A34B1E0-86C2-4A84-892F-6E334A425DE7}">
      <dgm:prSet/>
      <dgm:spPr/>
      <dgm:t>
        <a:bodyPr/>
        <a:lstStyle/>
        <a:p>
          <a:endParaRPr lang="en-US"/>
        </a:p>
      </dgm:t>
    </dgm:pt>
    <dgm:pt modelId="{87265884-7064-42D1-BE53-58A7695FE6AE}" type="sibTrans" cxnId="{7A34B1E0-86C2-4A84-892F-6E334A425DE7}">
      <dgm:prSet/>
      <dgm:spPr/>
      <dgm:t>
        <a:bodyPr/>
        <a:lstStyle/>
        <a:p>
          <a:endParaRPr lang="en-US"/>
        </a:p>
      </dgm:t>
    </dgm:pt>
    <dgm:pt modelId="{6427273E-05F2-4898-A31F-B84EC07EACF0}">
      <dgm:prSet phldrT="[Text]" custT="1"/>
      <dgm:spPr/>
      <dgm:t>
        <a:bodyPr/>
        <a:lstStyle/>
        <a:p>
          <a:r>
            <a:rPr lang="en-US" sz="1600" b="1" dirty="0" smtClean="0"/>
            <a:t>Clinical: </a:t>
          </a:r>
          <a:r>
            <a:rPr lang="en-US" sz="1600" b="1" dirty="0" err="1" smtClean="0"/>
            <a:t>Tx</a:t>
          </a:r>
          <a:r>
            <a:rPr lang="en-US" sz="1600" b="1" dirty="0" smtClean="0"/>
            <a:t> plan; Shared EBPs</a:t>
          </a:r>
          <a:endParaRPr lang="en-US" sz="1600" b="1" dirty="0"/>
        </a:p>
      </dgm:t>
    </dgm:pt>
    <dgm:pt modelId="{7D2BD19E-DB19-4035-B8B6-22B7A4889E77}" type="parTrans" cxnId="{8FE5FAE5-446D-45C1-95F2-35453D509C22}">
      <dgm:prSet/>
      <dgm:spPr/>
      <dgm:t>
        <a:bodyPr/>
        <a:lstStyle/>
        <a:p>
          <a:endParaRPr lang="en-US"/>
        </a:p>
      </dgm:t>
    </dgm:pt>
    <dgm:pt modelId="{DADFDDAB-E6CA-41B9-B9D6-9B7AD15C6DD7}" type="sibTrans" cxnId="{8FE5FAE5-446D-45C1-95F2-35453D509C22}">
      <dgm:prSet/>
      <dgm:spPr/>
      <dgm:t>
        <a:bodyPr/>
        <a:lstStyle/>
        <a:p>
          <a:endParaRPr lang="en-US"/>
        </a:p>
      </dgm:t>
    </dgm:pt>
    <dgm:pt modelId="{F7F97066-FEAB-4121-AD9D-43F33247DD79}">
      <dgm:prSet phldrT="[Text]" custT="1"/>
      <dgm:spPr/>
      <dgm:t>
        <a:bodyPr/>
        <a:lstStyle/>
        <a:p>
          <a:r>
            <a:rPr lang="en-US" sz="1600" b="1" dirty="0" smtClean="0"/>
            <a:t>Care team: One stop shop</a:t>
          </a:r>
          <a:endParaRPr lang="en-US" sz="1600" b="1" dirty="0"/>
        </a:p>
      </dgm:t>
    </dgm:pt>
    <dgm:pt modelId="{845F834D-1463-43CA-A26F-5C8AFC9495DB}" type="parTrans" cxnId="{C4F034FA-EFA3-49B2-82CF-15B6BEA93C63}">
      <dgm:prSet/>
      <dgm:spPr/>
      <dgm:t>
        <a:bodyPr/>
        <a:lstStyle/>
        <a:p>
          <a:endParaRPr lang="en-US"/>
        </a:p>
      </dgm:t>
    </dgm:pt>
    <dgm:pt modelId="{87C86A59-8847-4103-99D9-39D48D4542A3}" type="sibTrans" cxnId="{C4F034FA-EFA3-49B2-82CF-15B6BEA93C63}">
      <dgm:prSet/>
      <dgm:spPr/>
      <dgm:t>
        <a:bodyPr/>
        <a:lstStyle/>
        <a:p>
          <a:endParaRPr lang="en-US"/>
        </a:p>
      </dgm:t>
    </dgm:pt>
    <dgm:pt modelId="{B72A244B-2708-490D-9EB0-D2A573F9008F}">
      <dgm:prSet phldrT="[Text]" custT="1"/>
      <dgm:spPr/>
      <dgm:t>
        <a:bodyPr/>
        <a:lstStyle/>
        <a:p>
          <a:r>
            <a:rPr lang="en-US" sz="1400" b="1" dirty="0" smtClean="0"/>
            <a:t>Organization support</a:t>
          </a:r>
          <a:endParaRPr lang="en-US" sz="1400" b="1" dirty="0"/>
        </a:p>
      </dgm:t>
    </dgm:pt>
    <dgm:pt modelId="{6F79C19D-A85F-4AC0-AD2B-BBB62EC60FFC}" type="parTrans" cxnId="{49806FA6-7336-4F0A-AB81-BF58292B5AD9}">
      <dgm:prSet/>
      <dgm:spPr/>
      <dgm:t>
        <a:bodyPr/>
        <a:lstStyle/>
        <a:p>
          <a:endParaRPr lang="en-US"/>
        </a:p>
      </dgm:t>
    </dgm:pt>
    <dgm:pt modelId="{99A5D246-FEFD-4165-9473-41950E4F91A9}" type="sibTrans" cxnId="{49806FA6-7336-4F0A-AB81-BF58292B5AD9}">
      <dgm:prSet/>
      <dgm:spPr/>
      <dgm:t>
        <a:bodyPr/>
        <a:lstStyle/>
        <a:p>
          <a:endParaRPr lang="en-US"/>
        </a:p>
      </dgm:t>
    </dgm:pt>
    <dgm:pt modelId="{2D745C7A-C458-41E5-8F78-0C69F580BF3E}">
      <dgm:prSet custT="1"/>
      <dgm:spPr/>
      <dgm:t>
        <a:bodyPr/>
        <a:lstStyle/>
        <a:p>
          <a:r>
            <a:rPr lang="en-US" sz="1600" b="1" dirty="0" smtClean="0"/>
            <a:t>Billing</a:t>
          </a:r>
          <a:endParaRPr lang="en-US" sz="1600" b="1" dirty="0"/>
        </a:p>
      </dgm:t>
    </dgm:pt>
    <dgm:pt modelId="{6CF37841-98FB-40D3-A3C2-55700209FDE6}" type="parTrans" cxnId="{6520FAB7-D608-48BE-962D-2D8F51DF9D16}">
      <dgm:prSet/>
      <dgm:spPr/>
      <dgm:t>
        <a:bodyPr/>
        <a:lstStyle/>
        <a:p>
          <a:endParaRPr lang="en-US"/>
        </a:p>
      </dgm:t>
    </dgm:pt>
    <dgm:pt modelId="{1757F376-25C5-478A-9355-BC7602118F1A}" type="sibTrans" cxnId="{6520FAB7-D608-48BE-962D-2D8F51DF9D16}">
      <dgm:prSet/>
      <dgm:spPr/>
      <dgm:t>
        <a:bodyPr/>
        <a:lstStyle/>
        <a:p>
          <a:endParaRPr lang="en-US"/>
        </a:p>
      </dgm:t>
    </dgm:pt>
    <dgm:pt modelId="{F70EFEC0-CEC0-4571-B72C-02B9CA4803BD}" type="pres">
      <dgm:prSet presAssocID="{AF911612-7570-4CAA-A577-3A51C5DCC31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CE93E-99BD-4B7A-95F6-CC080FCE0539}" type="pres">
      <dgm:prSet presAssocID="{E448C81A-5620-4870-B689-EC851902A058}" presName="centerShape" presStyleLbl="node0" presStyleIdx="0" presStyleCnt="1" custScaleX="123435" custLinFactNeighborX="0" custLinFactNeighborY="-1031"/>
      <dgm:spPr/>
      <dgm:t>
        <a:bodyPr/>
        <a:lstStyle/>
        <a:p>
          <a:endParaRPr lang="en-US"/>
        </a:p>
      </dgm:t>
    </dgm:pt>
    <dgm:pt modelId="{9A02DE0C-FABA-4D4E-863F-03A7C39D74E6}" type="pres">
      <dgm:prSet presAssocID="{463F29D5-F149-4CA6-910E-DA53904E17D5}" presName="Name9" presStyleLbl="parChTrans1D2" presStyleIdx="0" presStyleCnt="5"/>
      <dgm:spPr/>
      <dgm:t>
        <a:bodyPr/>
        <a:lstStyle/>
        <a:p>
          <a:endParaRPr lang="en-US"/>
        </a:p>
      </dgm:t>
    </dgm:pt>
    <dgm:pt modelId="{AACFD2CA-508E-43CE-8E11-00055556B495}" type="pres">
      <dgm:prSet presAssocID="{463F29D5-F149-4CA6-910E-DA53904E17D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3DDD246-C8BA-4A36-B765-8513E3706173}" type="pres">
      <dgm:prSet presAssocID="{384174EF-51C3-417E-90C6-CE0A73DE81F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E267E-7A39-4A23-94C6-A89386627AFF}" type="pres">
      <dgm:prSet presAssocID="{7D2BD19E-DB19-4035-B8B6-22B7A4889E77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480272-C143-4F60-87B7-33120CF18AFF}" type="pres">
      <dgm:prSet presAssocID="{7D2BD19E-DB19-4035-B8B6-22B7A4889E77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5A73A6D-C3A8-4FD4-95E2-AE7261705E8E}" type="pres">
      <dgm:prSet presAssocID="{6427273E-05F2-4898-A31F-B84EC07EAC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3A0BE-6085-4FF8-8E85-5367A61E782A}" type="pres">
      <dgm:prSet presAssocID="{845F834D-1463-43CA-A26F-5C8AFC9495DB}" presName="Name9" presStyleLbl="parChTrans1D2" presStyleIdx="2" presStyleCnt="5"/>
      <dgm:spPr/>
      <dgm:t>
        <a:bodyPr/>
        <a:lstStyle/>
        <a:p>
          <a:endParaRPr lang="en-US"/>
        </a:p>
      </dgm:t>
    </dgm:pt>
    <dgm:pt modelId="{5F91EAF8-5F36-4D16-B150-7B328632964E}" type="pres">
      <dgm:prSet presAssocID="{845F834D-1463-43CA-A26F-5C8AFC9495D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9C485249-B984-41FD-91E8-126217894994}" type="pres">
      <dgm:prSet presAssocID="{F7F97066-FEAB-4121-AD9D-43F33247DD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AFDC64-DAE4-4320-8ACF-D6FEC795F051}" type="pres">
      <dgm:prSet presAssocID="{6F79C19D-A85F-4AC0-AD2B-BBB62EC60FFC}" presName="Name9" presStyleLbl="parChTrans1D2" presStyleIdx="3" presStyleCnt="5"/>
      <dgm:spPr/>
      <dgm:t>
        <a:bodyPr/>
        <a:lstStyle/>
        <a:p>
          <a:endParaRPr lang="en-US"/>
        </a:p>
      </dgm:t>
    </dgm:pt>
    <dgm:pt modelId="{81F80703-B3F2-4562-A47F-227EE2CDBFBE}" type="pres">
      <dgm:prSet presAssocID="{6F79C19D-A85F-4AC0-AD2B-BBB62EC60FF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DC60042-19E8-4D87-A75B-14CEE2B53A1B}" type="pres">
      <dgm:prSet presAssocID="{B72A244B-2708-490D-9EB0-D2A573F9008F}" presName="node" presStyleLbl="node1" presStyleIdx="3" presStyleCnt="5" custScaleX="114669" custRadScaleRad="99380" custRadScaleInc="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C1496-5DD1-4ECF-B861-D14570533F50}" type="pres">
      <dgm:prSet presAssocID="{6CF37841-98FB-40D3-A3C2-55700209FDE6}" presName="Name9" presStyleLbl="parChTrans1D2" presStyleIdx="4" presStyleCnt="5"/>
      <dgm:spPr/>
      <dgm:t>
        <a:bodyPr/>
        <a:lstStyle/>
        <a:p>
          <a:endParaRPr lang="en-US"/>
        </a:p>
      </dgm:t>
    </dgm:pt>
    <dgm:pt modelId="{6B5F7516-4960-4B16-98BE-3CF9282B5A83}" type="pres">
      <dgm:prSet presAssocID="{6CF37841-98FB-40D3-A3C2-55700209FDE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6F592C8-C73E-456D-A432-2B4FB767D4BF}" type="pres">
      <dgm:prSet presAssocID="{2D745C7A-C458-41E5-8F78-0C69F580BF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806FA6-7336-4F0A-AB81-BF58292B5AD9}" srcId="{E448C81A-5620-4870-B689-EC851902A058}" destId="{B72A244B-2708-490D-9EB0-D2A573F9008F}" srcOrd="3" destOrd="0" parTransId="{6F79C19D-A85F-4AC0-AD2B-BBB62EC60FFC}" sibTransId="{99A5D246-FEFD-4165-9473-41950E4F91A9}"/>
    <dgm:cxn modelId="{2D813E8E-6D24-4E46-A90C-38421F6D24F6}" type="presOf" srcId="{7D2BD19E-DB19-4035-B8B6-22B7A4889E77}" destId="{EC1E267E-7A39-4A23-94C6-A89386627AFF}" srcOrd="0" destOrd="0" presId="urn:microsoft.com/office/officeart/2005/8/layout/radial1"/>
    <dgm:cxn modelId="{24D85B27-DCDE-4DAC-9D98-5B238065382A}" type="presOf" srcId="{6F79C19D-A85F-4AC0-AD2B-BBB62EC60FFC}" destId="{81F80703-B3F2-4562-A47F-227EE2CDBFBE}" srcOrd="1" destOrd="0" presId="urn:microsoft.com/office/officeart/2005/8/layout/radial1"/>
    <dgm:cxn modelId="{C4F1C0DA-8C5E-46E1-B3B9-6121D2E6C960}" type="presOf" srcId="{6CF37841-98FB-40D3-A3C2-55700209FDE6}" destId="{DECC1496-5DD1-4ECF-B861-D14570533F50}" srcOrd="0" destOrd="0" presId="urn:microsoft.com/office/officeart/2005/8/layout/radial1"/>
    <dgm:cxn modelId="{7A34B1E0-86C2-4A84-892F-6E334A425DE7}" srcId="{E448C81A-5620-4870-B689-EC851902A058}" destId="{384174EF-51C3-417E-90C6-CE0A73DE81FC}" srcOrd="0" destOrd="0" parTransId="{463F29D5-F149-4CA6-910E-DA53904E17D5}" sibTransId="{87265884-7064-42D1-BE53-58A7695FE6AE}"/>
    <dgm:cxn modelId="{0E086EB2-46AB-4FC9-87D1-AC48CAC6F9C0}" srcId="{AF911612-7570-4CAA-A577-3A51C5DCC319}" destId="{E448C81A-5620-4870-B689-EC851902A058}" srcOrd="0" destOrd="0" parTransId="{69418E1D-8893-460C-B3D3-A4F312E77B5B}" sibTransId="{59A02F15-2B30-4E2E-A8A5-C868EC6A97B1}"/>
    <dgm:cxn modelId="{C4F034FA-EFA3-49B2-82CF-15B6BEA93C63}" srcId="{E448C81A-5620-4870-B689-EC851902A058}" destId="{F7F97066-FEAB-4121-AD9D-43F33247DD79}" srcOrd="2" destOrd="0" parTransId="{845F834D-1463-43CA-A26F-5C8AFC9495DB}" sibTransId="{87C86A59-8847-4103-99D9-39D48D4542A3}"/>
    <dgm:cxn modelId="{9C8631B1-64FC-4736-B5C7-39C35394EB52}" type="presOf" srcId="{845F834D-1463-43CA-A26F-5C8AFC9495DB}" destId="{A303A0BE-6085-4FF8-8E85-5367A61E782A}" srcOrd="0" destOrd="0" presId="urn:microsoft.com/office/officeart/2005/8/layout/radial1"/>
    <dgm:cxn modelId="{F5A060C1-9881-42ED-B519-C9C3E4F83CDC}" type="presOf" srcId="{6CF37841-98FB-40D3-A3C2-55700209FDE6}" destId="{6B5F7516-4960-4B16-98BE-3CF9282B5A83}" srcOrd="1" destOrd="0" presId="urn:microsoft.com/office/officeart/2005/8/layout/radial1"/>
    <dgm:cxn modelId="{8FE5FAE5-446D-45C1-95F2-35453D509C22}" srcId="{E448C81A-5620-4870-B689-EC851902A058}" destId="{6427273E-05F2-4898-A31F-B84EC07EACF0}" srcOrd="1" destOrd="0" parTransId="{7D2BD19E-DB19-4035-B8B6-22B7A4889E77}" sibTransId="{DADFDDAB-E6CA-41B9-B9D6-9B7AD15C6DD7}"/>
    <dgm:cxn modelId="{AB89B3D0-EADA-4B9D-A160-CB4700498239}" type="presOf" srcId="{7D2BD19E-DB19-4035-B8B6-22B7A4889E77}" destId="{8F480272-C143-4F60-87B7-33120CF18AFF}" srcOrd="1" destOrd="0" presId="urn:microsoft.com/office/officeart/2005/8/layout/radial1"/>
    <dgm:cxn modelId="{D21341A3-C18A-4CB2-AC26-10FD189B6380}" type="presOf" srcId="{AF911612-7570-4CAA-A577-3A51C5DCC319}" destId="{F70EFEC0-CEC0-4571-B72C-02B9CA4803BD}" srcOrd="0" destOrd="0" presId="urn:microsoft.com/office/officeart/2005/8/layout/radial1"/>
    <dgm:cxn modelId="{90604F2C-878E-44B6-B466-A7A9E21E5CAB}" type="presOf" srcId="{2D745C7A-C458-41E5-8F78-0C69F580BF3E}" destId="{26F592C8-C73E-456D-A432-2B4FB767D4BF}" srcOrd="0" destOrd="0" presId="urn:microsoft.com/office/officeart/2005/8/layout/radial1"/>
    <dgm:cxn modelId="{DC18150C-374E-49C8-8DD3-A1D8FD02CAB7}" type="presOf" srcId="{F7F97066-FEAB-4121-AD9D-43F33247DD79}" destId="{9C485249-B984-41FD-91E8-126217894994}" srcOrd="0" destOrd="0" presId="urn:microsoft.com/office/officeart/2005/8/layout/radial1"/>
    <dgm:cxn modelId="{BA65FF9E-9141-412A-9627-120996620D32}" type="presOf" srcId="{E448C81A-5620-4870-B689-EC851902A058}" destId="{E33CE93E-99BD-4B7A-95F6-CC080FCE0539}" srcOrd="0" destOrd="0" presId="urn:microsoft.com/office/officeart/2005/8/layout/radial1"/>
    <dgm:cxn modelId="{B14643B5-F65C-47C0-B458-57CB3E37516F}" type="presOf" srcId="{845F834D-1463-43CA-A26F-5C8AFC9495DB}" destId="{5F91EAF8-5F36-4D16-B150-7B328632964E}" srcOrd="1" destOrd="0" presId="urn:microsoft.com/office/officeart/2005/8/layout/radial1"/>
    <dgm:cxn modelId="{C1EBE698-F2B8-4F84-AE28-4EB599C360C9}" type="presOf" srcId="{463F29D5-F149-4CA6-910E-DA53904E17D5}" destId="{AACFD2CA-508E-43CE-8E11-00055556B495}" srcOrd="1" destOrd="0" presId="urn:microsoft.com/office/officeart/2005/8/layout/radial1"/>
    <dgm:cxn modelId="{6520FAB7-D608-48BE-962D-2D8F51DF9D16}" srcId="{E448C81A-5620-4870-B689-EC851902A058}" destId="{2D745C7A-C458-41E5-8F78-0C69F580BF3E}" srcOrd="4" destOrd="0" parTransId="{6CF37841-98FB-40D3-A3C2-55700209FDE6}" sibTransId="{1757F376-25C5-478A-9355-BC7602118F1A}"/>
    <dgm:cxn modelId="{7EA81AFC-70DB-4C1E-A21C-294E38DD3EEB}" type="presOf" srcId="{463F29D5-F149-4CA6-910E-DA53904E17D5}" destId="{9A02DE0C-FABA-4D4E-863F-03A7C39D74E6}" srcOrd="0" destOrd="0" presId="urn:microsoft.com/office/officeart/2005/8/layout/radial1"/>
    <dgm:cxn modelId="{738F5BDF-60E7-4154-B8B5-B8C2A4D79511}" type="presOf" srcId="{6F79C19D-A85F-4AC0-AD2B-BBB62EC60FFC}" destId="{CAAFDC64-DAE4-4320-8ACF-D6FEC795F051}" srcOrd="0" destOrd="0" presId="urn:microsoft.com/office/officeart/2005/8/layout/radial1"/>
    <dgm:cxn modelId="{1FEBDFDE-5CD5-43BC-83B1-8D4C30556234}" type="presOf" srcId="{6427273E-05F2-4898-A31F-B84EC07EACF0}" destId="{55A73A6D-C3A8-4FD4-95E2-AE7261705E8E}" srcOrd="0" destOrd="0" presId="urn:microsoft.com/office/officeart/2005/8/layout/radial1"/>
    <dgm:cxn modelId="{95AC47A8-9F65-4B03-B406-FFECD5B12A8B}" type="presOf" srcId="{B72A244B-2708-490D-9EB0-D2A573F9008F}" destId="{FDC60042-19E8-4D87-A75B-14CEE2B53A1B}" srcOrd="0" destOrd="0" presId="urn:microsoft.com/office/officeart/2005/8/layout/radial1"/>
    <dgm:cxn modelId="{9B456380-12D7-4210-B438-1211312E5F17}" type="presOf" srcId="{384174EF-51C3-417E-90C6-CE0A73DE81FC}" destId="{13DDD246-C8BA-4A36-B765-8513E3706173}" srcOrd="0" destOrd="0" presId="urn:microsoft.com/office/officeart/2005/8/layout/radial1"/>
    <dgm:cxn modelId="{4E582685-A03D-47D8-9425-B90FF0184DF5}" type="presParOf" srcId="{F70EFEC0-CEC0-4571-B72C-02B9CA4803BD}" destId="{E33CE93E-99BD-4B7A-95F6-CC080FCE0539}" srcOrd="0" destOrd="0" presId="urn:microsoft.com/office/officeart/2005/8/layout/radial1"/>
    <dgm:cxn modelId="{FBA3BDDB-C28A-4283-BFAD-15E03C9314FD}" type="presParOf" srcId="{F70EFEC0-CEC0-4571-B72C-02B9CA4803BD}" destId="{9A02DE0C-FABA-4D4E-863F-03A7C39D74E6}" srcOrd="1" destOrd="0" presId="urn:microsoft.com/office/officeart/2005/8/layout/radial1"/>
    <dgm:cxn modelId="{195CD9F3-5936-41DE-8B5A-52D0CE1D3DF6}" type="presParOf" srcId="{9A02DE0C-FABA-4D4E-863F-03A7C39D74E6}" destId="{AACFD2CA-508E-43CE-8E11-00055556B495}" srcOrd="0" destOrd="0" presId="urn:microsoft.com/office/officeart/2005/8/layout/radial1"/>
    <dgm:cxn modelId="{9769374E-9656-4E3A-866F-FBCA30DA79AD}" type="presParOf" srcId="{F70EFEC0-CEC0-4571-B72C-02B9CA4803BD}" destId="{13DDD246-C8BA-4A36-B765-8513E3706173}" srcOrd="2" destOrd="0" presId="urn:microsoft.com/office/officeart/2005/8/layout/radial1"/>
    <dgm:cxn modelId="{443A01DE-DF6D-4BEE-8844-4AA4DEF67993}" type="presParOf" srcId="{F70EFEC0-CEC0-4571-B72C-02B9CA4803BD}" destId="{EC1E267E-7A39-4A23-94C6-A89386627AFF}" srcOrd="3" destOrd="0" presId="urn:microsoft.com/office/officeart/2005/8/layout/radial1"/>
    <dgm:cxn modelId="{67EB19B8-C501-4027-823F-3D002F9BFF9C}" type="presParOf" srcId="{EC1E267E-7A39-4A23-94C6-A89386627AFF}" destId="{8F480272-C143-4F60-87B7-33120CF18AFF}" srcOrd="0" destOrd="0" presId="urn:microsoft.com/office/officeart/2005/8/layout/radial1"/>
    <dgm:cxn modelId="{1760C6CF-7AC4-4E6C-AC1E-2545647F9F50}" type="presParOf" srcId="{F70EFEC0-CEC0-4571-B72C-02B9CA4803BD}" destId="{55A73A6D-C3A8-4FD4-95E2-AE7261705E8E}" srcOrd="4" destOrd="0" presId="urn:microsoft.com/office/officeart/2005/8/layout/radial1"/>
    <dgm:cxn modelId="{4547DD6F-33FE-40B6-A640-37C9CF134CF1}" type="presParOf" srcId="{F70EFEC0-CEC0-4571-B72C-02B9CA4803BD}" destId="{A303A0BE-6085-4FF8-8E85-5367A61E782A}" srcOrd="5" destOrd="0" presId="urn:microsoft.com/office/officeart/2005/8/layout/radial1"/>
    <dgm:cxn modelId="{A09FAB2B-E6F1-4C86-ABDF-67F86F31D275}" type="presParOf" srcId="{A303A0BE-6085-4FF8-8E85-5367A61E782A}" destId="{5F91EAF8-5F36-4D16-B150-7B328632964E}" srcOrd="0" destOrd="0" presId="urn:microsoft.com/office/officeart/2005/8/layout/radial1"/>
    <dgm:cxn modelId="{6C6C9F6E-0DC6-4301-AA02-CD260D18DC7C}" type="presParOf" srcId="{F70EFEC0-CEC0-4571-B72C-02B9CA4803BD}" destId="{9C485249-B984-41FD-91E8-126217894994}" srcOrd="6" destOrd="0" presId="urn:microsoft.com/office/officeart/2005/8/layout/radial1"/>
    <dgm:cxn modelId="{37BEBBAA-D5B4-45B5-99A9-E1041DD75113}" type="presParOf" srcId="{F70EFEC0-CEC0-4571-B72C-02B9CA4803BD}" destId="{CAAFDC64-DAE4-4320-8ACF-D6FEC795F051}" srcOrd="7" destOrd="0" presId="urn:microsoft.com/office/officeart/2005/8/layout/radial1"/>
    <dgm:cxn modelId="{2D7E6E7E-33F5-4EC6-8339-01331E252159}" type="presParOf" srcId="{CAAFDC64-DAE4-4320-8ACF-D6FEC795F051}" destId="{81F80703-B3F2-4562-A47F-227EE2CDBFBE}" srcOrd="0" destOrd="0" presId="urn:microsoft.com/office/officeart/2005/8/layout/radial1"/>
    <dgm:cxn modelId="{FDA8B282-0D9F-4564-BA92-32A12B037676}" type="presParOf" srcId="{F70EFEC0-CEC0-4571-B72C-02B9CA4803BD}" destId="{FDC60042-19E8-4D87-A75B-14CEE2B53A1B}" srcOrd="8" destOrd="0" presId="urn:microsoft.com/office/officeart/2005/8/layout/radial1"/>
    <dgm:cxn modelId="{A8658306-C4A1-4A72-8C5A-47B0EAA3BC0D}" type="presParOf" srcId="{F70EFEC0-CEC0-4571-B72C-02B9CA4803BD}" destId="{DECC1496-5DD1-4ECF-B861-D14570533F50}" srcOrd="9" destOrd="0" presId="urn:microsoft.com/office/officeart/2005/8/layout/radial1"/>
    <dgm:cxn modelId="{CB837EA9-890B-4597-B690-34EAD1AE84B3}" type="presParOf" srcId="{DECC1496-5DD1-4ECF-B861-D14570533F50}" destId="{6B5F7516-4960-4B16-98BE-3CF9282B5A83}" srcOrd="0" destOrd="0" presId="urn:microsoft.com/office/officeart/2005/8/layout/radial1"/>
    <dgm:cxn modelId="{73D0865B-65CC-41B5-9FF4-E4D62DF2AD82}" type="presParOf" srcId="{F70EFEC0-CEC0-4571-B72C-02B9CA4803BD}" destId="{26F592C8-C73E-456D-A432-2B4FB767D4B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CE93E-99BD-4B7A-95F6-CC080FCE0539}">
      <dsp:nvSpPr>
        <dsp:cNvPr id="0" name=""/>
        <dsp:cNvSpPr/>
      </dsp:nvSpPr>
      <dsp:spPr>
        <a:xfrm>
          <a:off x="2895598" y="1828794"/>
          <a:ext cx="1752602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</a:rPr>
            <a:t>Practice Change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(5</a:t>
          </a:r>
          <a:r>
            <a:rPr lang="en-US" sz="1400" b="0" kern="1200" baseline="30000" dirty="0" smtClean="0"/>
            <a:t>th</a:t>
          </a:r>
          <a:r>
            <a:rPr lang="en-US" sz="1400" b="0" kern="1200" dirty="0" smtClean="0"/>
            <a:t> &amp; 6</a:t>
          </a:r>
          <a:r>
            <a:rPr lang="en-US" sz="1400" b="0" kern="1200" baseline="30000" dirty="0" smtClean="0"/>
            <a:t>th</a:t>
          </a:r>
          <a:r>
            <a:rPr lang="en-US" sz="1400" b="0" kern="1200" dirty="0" smtClean="0"/>
            <a:t>)</a:t>
          </a:r>
          <a:endParaRPr lang="en-US" sz="1400" b="0" kern="1200" dirty="0"/>
        </a:p>
      </dsp:txBody>
      <dsp:txXfrm>
        <a:off x="3152261" y="2036727"/>
        <a:ext cx="1239276" cy="1003992"/>
      </dsp:txXfrm>
    </dsp:sp>
    <dsp:sp modelId="{9A02DE0C-FABA-4D4E-863F-03A7C39D74E6}">
      <dsp:nvSpPr>
        <dsp:cNvPr id="0" name=""/>
        <dsp:cNvSpPr/>
      </dsp:nvSpPr>
      <dsp:spPr>
        <a:xfrm rot="16200000">
          <a:off x="3576480" y="1616435"/>
          <a:ext cx="390839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390839" y="16939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62129" y="1623603"/>
        <a:ext cx="19541" cy="19541"/>
      </dsp:txXfrm>
    </dsp:sp>
    <dsp:sp modelId="{13DDD246-C8BA-4A36-B765-8513E3706173}">
      <dsp:nvSpPr>
        <dsp:cNvPr id="0" name=""/>
        <dsp:cNvSpPr/>
      </dsp:nvSpPr>
      <dsp:spPr>
        <a:xfrm>
          <a:off x="3061970" y="18096"/>
          <a:ext cx="1419858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Shared practice space</a:t>
          </a:r>
          <a:endParaRPr lang="en-US" sz="1600" b="1" kern="1200" dirty="0"/>
        </a:p>
      </dsp:txBody>
      <dsp:txXfrm>
        <a:off x="3269903" y="226029"/>
        <a:ext cx="1003992" cy="1003992"/>
      </dsp:txXfrm>
    </dsp:sp>
    <dsp:sp modelId="{EC1E267E-7A39-4A23-94C6-A89386627AFF}">
      <dsp:nvSpPr>
        <dsp:cNvPr id="0" name=""/>
        <dsp:cNvSpPr/>
      </dsp:nvSpPr>
      <dsp:spPr>
        <a:xfrm rot="20587840">
          <a:off x="4586787" y="2233761"/>
          <a:ext cx="269871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269871" y="16939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4976" y="2243954"/>
        <a:ext cx="13493" cy="13493"/>
      </dsp:txXfrm>
    </dsp:sp>
    <dsp:sp modelId="{55A73A6D-C3A8-4FD4-95E2-AE7261705E8E}">
      <dsp:nvSpPr>
        <dsp:cNvPr id="0" name=""/>
        <dsp:cNvSpPr/>
      </dsp:nvSpPr>
      <dsp:spPr>
        <a:xfrm>
          <a:off x="4820303" y="1295600"/>
          <a:ext cx="1419858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Clinical: </a:t>
          </a:r>
          <a:r>
            <a:rPr lang="en-US" sz="1600" b="1" kern="1200" dirty="0" err="1" smtClean="0"/>
            <a:t>Tx</a:t>
          </a:r>
          <a:r>
            <a:rPr lang="en-US" sz="1600" b="1" kern="1200" dirty="0" smtClean="0"/>
            <a:t> plan; Shared EBPs</a:t>
          </a:r>
          <a:endParaRPr lang="en-US" sz="1600" b="1" kern="1200" dirty="0"/>
        </a:p>
      </dsp:txBody>
      <dsp:txXfrm>
        <a:off x="5028236" y="1503533"/>
        <a:ext cx="1003992" cy="1003992"/>
      </dsp:txXfrm>
    </dsp:sp>
    <dsp:sp modelId="{A303A0BE-6085-4FF8-8E85-5367A61E782A}">
      <dsp:nvSpPr>
        <dsp:cNvPr id="0" name=""/>
        <dsp:cNvSpPr/>
      </dsp:nvSpPr>
      <dsp:spPr>
        <a:xfrm rot="3280980">
          <a:off x="4120520" y="3306928"/>
          <a:ext cx="415283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415283" y="16939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17780" y="3313485"/>
        <a:ext cx="20764" cy="20764"/>
      </dsp:txXfrm>
    </dsp:sp>
    <dsp:sp modelId="{9C485249-B984-41FD-91E8-126217894994}">
      <dsp:nvSpPr>
        <dsp:cNvPr id="0" name=""/>
        <dsp:cNvSpPr/>
      </dsp:nvSpPr>
      <dsp:spPr>
        <a:xfrm>
          <a:off x="4148680" y="3362645"/>
          <a:ext cx="1419858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Care team: One stop shop</a:t>
          </a:r>
          <a:endParaRPr lang="en-US" sz="1600" b="1" kern="1200" dirty="0"/>
        </a:p>
      </dsp:txBody>
      <dsp:txXfrm>
        <a:off x="4356613" y="3570578"/>
        <a:ext cx="1003992" cy="1003992"/>
      </dsp:txXfrm>
    </dsp:sp>
    <dsp:sp modelId="{CAAFDC64-DAE4-4320-8ACF-D6FEC795F051}">
      <dsp:nvSpPr>
        <dsp:cNvPr id="0" name=""/>
        <dsp:cNvSpPr/>
      </dsp:nvSpPr>
      <dsp:spPr>
        <a:xfrm rot="7520574">
          <a:off x="3040606" y="3289673"/>
          <a:ext cx="373468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373468" y="16939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18004" y="3297275"/>
        <a:ext cx="18673" cy="18673"/>
      </dsp:txXfrm>
    </dsp:sp>
    <dsp:sp modelId="{FDC60042-19E8-4D87-A75B-14CEE2B53A1B}">
      <dsp:nvSpPr>
        <dsp:cNvPr id="0" name=""/>
        <dsp:cNvSpPr/>
      </dsp:nvSpPr>
      <dsp:spPr>
        <a:xfrm>
          <a:off x="1877065" y="3352794"/>
          <a:ext cx="1628137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Organization support</a:t>
          </a:r>
          <a:endParaRPr lang="en-US" sz="1400" b="1" kern="1200" dirty="0"/>
        </a:p>
      </dsp:txBody>
      <dsp:txXfrm>
        <a:off x="2115500" y="3560727"/>
        <a:ext cx="1151267" cy="1003992"/>
      </dsp:txXfrm>
    </dsp:sp>
    <dsp:sp modelId="{DECC1496-5DD1-4ECF-B861-D14570533F50}">
      <dsp:nvSpPr>
        <dsp:cNvPr id="0" name=""/>
        <dsp:cNvSpPr/>
      </dsp:nvSpPr>
      <dsp:spPr>
        <a:xfrm rot="11812160">
          <a:off x="2687140" y="2233761"/>
          <a:ext cx="269871" cy="33878"/>
        </a:xfrm>
        <a:custGeom>
          <a:avLst/>
          <a:gdLst/>
          <a:ahLst/>
          <a:cxnLst/>
          <a:rect l="0" t="0" r="0" b="0"/>
          <a:pathLst>
            <a:path>
              <a:moveTo>
                <a:pt x="0" y="16939"/>
              </a:moveTo>
              <a:lnTo>
                <a:pt x="269871" y="16939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815329" y="2243954"/>
        <a:ext cx="13493" cy="13493"/>
      </dsp:txXfrm>
    </dsp:sp>
    <dsp:sp modelId="{26F592C8-C73E-456D-A432-2B4FB767D4BF}">
      <dsp:nvSpPr>
        <dsp:cNvPr id="0" name=""/>
        <dsp:cNvSpPr/>
      </dsp:nvSpPr>
      <dsp:spPr>
        <a:xfrm>
          <a:off x="1303637" y="1295600"/>
          <a:ext cx="1419858" cy="14198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Billing</a:t>
          </a:r>
          <a:endParaRPr lang="en-US" sz="1600" b="1" kern="1200" dirty="0"/>
        </a:p>
      </dsp:txBody>
      <dsp:txXfrm>
        <a:off x="1511570" y="1503533"/>
        <a:ext cx="1003992" cy="1003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34A287-731B-4350-89BF-845E2C0CFA4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620CB4-382E-4B0C-8587-A5744D6C75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Primary Care: Assessing primary care provider stress, psychological flexibility, and use of behavioral health services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Melissa Baker, PhD</a:t>
            </a:r>
          </a:p>
          <a:p>
            <a:r>
              <a:rPr lang="en-US" dirty="0" smtClean="0"/>
              <a:t>Behavioral Health Consultant</a:t>
            </a:r>
          </a:p>
          <a:p>
            <a:r>
              <a:rPr lang="en-US" dirty="0" err="1" smtClean="0"/>
              <a:t>HealthPoint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Bothell, Washington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40233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7408333" cy="3450696"/>
          </a:xfrm>
        </p:spPr>
        <p:txBody>
          <a:bodyPr/>
          <a:lstStyle/>
          <a:p>
            <a:r>
              <a:rPr lang="en-US" dirty="0"/>
              <a:t>57 providers (</a:t>
            </a:r>
            <a:r>
              <a:rPr lang="en-US" dirty="0">
                <a:solidFill>
                  <a:srgbClr val="FF0000"/>
                </a:solidFill>
              </a:rPr>
              <a:t>50</a:t>
            </a:r>
            <a:r>
              <a:rPr lang="en-US" dirty="0"/>
              <a:t> completed entire survey) </a:t>
            </a:r>
          </a:p>
          <a:p>
            <a:pPr lvl="1"/>
            <a:r>
              <a:rPr lang="en-US" dirty="0"/>
              <a:t>Majority (N = </a:t>
            </a:r>
            <a:r>
              <a:rPr lang="en-US" dirty="0">
                <a:solidFill>
                  <a:srgbClr val="FF0000"/>
                </a:solidFill>
              </a:rPr>
              <a:t>37</a:t>
            </a:r>
            <a:r>
              <a:rPr lang="en-US" dirty="0"/>
              <a:t>) MDs</a:t>
            </a:r>
          </a:p>
          <a:p>
            <a:pPr lvl="1"/>
            <a:r>
              <a:rPr lang="en-US" dirty="0"/>
              <a:t>Majority early in their careers </a:t>
            </a:r>
          </a:p>
          <a:p>
            <a:pPr lvl="2"/>
            <a:r>
              <a:rPr lang="en-US" dirty="0"/>
              <a:t>0 – 5 years = 22</a:t>
            </a:r>
          </a:p>
          <a:p>
            <a:pPr lvl="2"/>
            <a:r>
              <a:rPr lang="en-US" dirty="0"/>
              <a:t>6 – 10 = 11</a:t>
            </a:r>
          </a:p>
          <a:p>
            <a:pPr lvl="2"/>
            <a:r>
              <a:rPr lang="en-US" dirty="0"/>
              <a:t>11 – 15 = 10</a:t>
            </a:r>
          </a:p>
          <a:p>
            <a:pPr lvl="2"/>
            <a:r>
              <a:rPr lang="en-US" dirty="0"/>
              <a:t>16+ = 13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Demographics</a:t>
            </a:r>
            <a:endParaRPr lang="en-US" dirty="0"/>
          </a:p>
        </p:txBody>
      </p:sp>
      <p:pic>
        <p:nvPicPr>
          <p:cNvPr id="4" name="Picture 3" descr="C:\Users\David.Bauman\AppData\Local\Microsoft\Windows\Temporary Internet Files\Content.IE5\7ZBXIIEI\MP90041006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736" y="2743200"/>
            <a:ext cx="2667000" cy="39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3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 b="1" dirty="0">
                <a:solidFill>
                  <a:srgbClr val="FF0000"/>
                </a:solidFill>
              </a:rPr>
              <a:t>Increases in flexibility, stress levels decrease</a:t>
            </a:r>
          </a:p>
          <a:p>
            <a:pPr marL="742950" lvl="2" indent="-342900"/>
            <a:r>
              <a:rPr lang="en-US" sz="2200" dirty="0"/>
              <a:t>PCP-SC (p &lt; .01; r = -.52) with PCP-AAQ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600" b="1" dirty="0" smtClean="0">
                <a:solidFill>
                  <a:srgbClr val="FF0000"/>
                </a:solidFill>
              </a:rPr>
              <a:t>Increases </a:t>
            </a:r>
            <a:r>
              <a:rPr lang="en-US" sz="2600" b="1" dirty="0">
                <a:solidFill>
                  <a:srgbClr val="FF0000"/>
                </a:solidFill>
              </a:rPr>
              <a:t>in flexibility, stress levels decrease</a:t>
            </a:r>
          </a:p>
          <a:p>
            <a:pPr marL="742950" lvl="2" indent="-342900"/>
            <a:r>
              <a:rPr lang="en-US" sz="2200" dirty="0"/>
              <a:t>PCP-SC  (p &lt; .01; r = .60) with AAQ - II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600" b="1" dirty="0">
                <a:solidFill>
                  <a:srgbClr val="FF0000"/>
                </a:solidFill>
              </a:rPr>
              <a:t>Providers’ satisfaction with BH increases, their stress decreases </a:t>
            </a:r>
          </a:p>
          <a:p>
            <a:pPr marL="742950" lvl="2" indent="-342900"/>
            <a:r>
              <a:rPr lang="en-US" sz="2200" dirty="0"/>
              <a:t>PCP-SC (p &lt; .01; r = -.40) with BH satisfaction </a:t>
            </a:r>
            <a:r>
              <a:rPr lang="en-US" sz="2200" dirty="0" smtClean="0"/>
              <a:t>survey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0000"/>
                </a:solidFill>
              </a:rPr>
              <a:t>PCP-AAQ </a:t>
            </a:r>
            <a:r>
              <a:rPr lang="en-US" sz="2600" b="1" dirty="0">
                <a:solidFill>
                  <a:srgbClr val="FF0000"/>
                </a:solidFill>
              </a:rPr>
              <a:t>accounted for 27% of the variance (p &lt; .000)</a:t>
            </a:r>
          </a:p>
          <a:p>
            <a:pPr marL="800100" lvl="2" indent="-400050"/>
            <a:r>
              <a:rPr lang="en-US" sz="2200" dirty="0"/>
              <a:t>Control for degree type (i.e., MD, DO, NP), the variance is 30%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6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100% satisfied with BH</a:t>
            </a:r>
          </a:p>
          <a:p>
            <a:pPr lvl="1"/>
            <a:r>
              <a:rPr lang="en-US" sz="2000" dirty="0"/>
              <a:t>34 = Strongly Agree (68%); 16 – Somewhat Agree (32%)</a:t>
            </a:r>
          </a:p>
          <a:p>
            <a:r>
              <a:rPr lang="en-US" b="1" dirty="0">
                <a:solidFill>
                  <a:srgbClr val="00B0F0"/>
                </a:solidFill>
              </a:rPr>
              <a:t>100% recommend having BH services</a:t>
            </a:r>
            <a:endParaRPr lang="en-US" sz="2000" b="1" dirty="0">
              <a:solidFill>
                <a:srgbClr val="00B0F0"/>
              </a:solidFill>
            </a:endParaRPr>
          </a:p>
          <a:p>
            <a:pPr lvl="1"/>
            <a:r>
              <a:rPr lang="en-US" sz="2000" dirty="0"/>
              <a:t>47 = Strongly Agree (94%); 3 = Somewhat Agree (6%)</a:t>
            </a:r>
          </a:p>
          <a:p>
            <a:r>
              <a:rPr lang="en-US" b="1" dirty="0">
                <a:solidFill>
                  <a:srgbClr val="00B0F0"/>
                </a:solidFill>
              </a:rPr>
              <a:t>100% believe referral process easier</a:t>
            </a:r>
          </a:p>
          <a:p>
            <a:pPr lvl="1"/>
            <a:r>
              <a:rPr lang="en-US" sz="2000" dirty="0"/>
              <a:t>48 = Strongly Agree (96%); 2 = Somewhat Agree (4%)</a:t>
            </a:r>
          </a:p>
          <a:p>
            <a:r>
              <a:rPr lang="en-US" b="1" dirty="0">
                <a:solidFill>
                  <a:srgbClr val="00B0F0"/>
                </a:solidFill>
              </a:rPr>
              <a:t>84% agree patients more compliant</a:t>
            </a:r>
          </a:p>
          <a:p>
            <a:pPr lvl="1"/>
            <a:r>
              <a:rPr lang="en-US" sz="2000" dirty="0"/>
              <a:t>17 = Strongly Agree (34%); 25 = Somewhat Agree (50%)</a:t>
            </a:r>
          </a:p>
          <a:p>
            <a:r>
              <a:rPr lang="en-US" b="1" dirty="0">
                <a:solidFill>
                  <a:srgbClr val="00B0F0"/>
                </a:solidFill>
              </a:rPr>
              <a:t>100% agree having BH makes job easier</a:t>
            </a:r>
          </a:p>
          <a:p>
            <a:pPr lvl="1"/>
            <a:r>
              <a:rPr lang="en-US" sz="2000" dirty="0"/>
              <a:t>45 = Strongly Agree (90%); 5 = Somewhat Agree (10%)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 Satisfaction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0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437356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Psychological </a:t>
            </a:r>
            <a:r>
              <a:rPr lang="en-US" sz="3100" b="1" dirty="0">
                <a:solidFill>
                  <a:srgbClr val="FF0000"/>
                </a:solidFill>
              </a:rPr>
              <a:t>flexibility </a:t>
            </a:r>
            <a:r>
              <a:rPr lang="en-US" sz="3100" b="1" dirty="0" smtClean="0">
                <a:solidFill>
                  <a:srgbClr val="FF0000"/>
                </a:solidFill>
              </a:rPr>
              <a:t>in PCPs</a:t>
            </a:r>
            <a:endParaRPr lang="en-US" sz="3100" b="1" dirty="0">
              <a:solidFill>
                <a:srgbClr val="FF0000"/>
              </a:solidFill>
            </a:endParaRPr>
          </a:p>
          <a:p>
            <a:pPr lvl="2"/>
            <a:r>
              <a:rPr lang="en-US" sz="2600" dirty="0" smtClean="0"/>
              <a:t>Important to assist PCPs in building psychological flexibility</a:t>
            </a:r>
          </a:p>
          <a:p>
            <a:pPr lvl="3"/>
            <a:r>
              <a:rPr lang="en-US" sz="2600" dirty="0" smtClean="0"/>
              <a:t>Decrease stress, burnout</a:t>
            </a:r>
          </a:p>
          <a:p>
            <a:pPr lvl="3"/>
            <a:r>
              <a:rPr lang="en-US" sz="2600" dirty="0" smtClean="0"/>
              <a:t>Longevity! </a:t>
            </a:r>
          </a:p>
          <a:p>
            <a:r>
              <a:rPr lang="en-US" sz="3100" dirty="0" smtClean="0"/>
              <a:t>PCPs like having BHC services </a:t>
            </a:r>
            <a:r>
              <a:rPr lang="en-US" sz="3100" dirty="0" smtClean="0">
                <a:sym typeface="Wingdings" panose="05000000000000000000" pitchFamily="2" charset="2"/>
              </a:rPr>
              <a:t></a:t>
            </a:r>
            <a:endParaRPr lang="en-US" sz="3100" dirty="0" smtClean="0"/>
          </a:p>
          <a:p>
            <a:r>
              <a:rPr lang="en-US" sz="3100" dirty="0" smtClean="0"/>
              <a:t>How do you discuss psychological flexibility with medical providers?</a:t>
            </a:r>
          </a:p>
          <a:p>
            <a:pPr lvl="1"/>
            <a:r>
              <a:rPr lang="en-US" sz="2600" dirty="0" smtClean="0"/>
              <a:t>Post- study presentation to providers</a:t>
            </a:r>
          </a:p>
          <a:p>
            <a:pPr lvl="1"/>
            <a:r>
              <a:rPr lang="en-US" sz="2600" dirty="0" smtClean="0"/>
              <a:t>State versus trait</a:t>
            </a:r>
          </a:p>
          <a:p>
            <a:r>
              <a:rPr lang="en-US" sz="3100" dirty="0" smtClean="0"/>
              <a:t>Brainstorming began….</a:t>
            </a:r>
            <a:endParaRPr lang="en-US" sz="3100" dirty="0"/>
          </a:p>
          <a:p>
            <a:pPr lvl="1"/>
            <a:r>
              <a:rPr lang="en-US" sz="2600" dirty="0"/>
              <a:t>Provider meetings</a:t>
            </a:r>
          </a:p>
          <a:p>
            <a:pPr lvl="1"/>
            <a:r>
              <a:rPr lang="en-US" sz="2600" dirty="0"/>
              <a:t>Online modules</a:t>
            </a:r>
          </a:p>
          <a:p>
            <a:pPr lvl="1"/>
            <a:r>
              <a:rPr lang="en-US" sz="2600" dirty="0"/>
              <a:t>Handouts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29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057400"/>
            <a:ext cx="423333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ACT </a:t>
            </a:r>
            <a:r>
              <a:rPr lang="en-US" dirty="0" err="1"/>
              <a:t>Bullseye</a:t>
            </a:r>
            <a:r>
              <a:rPr lang="en-US" dirty="0"/>
              <a:t> </a:t>
            </a:r>
            <a:r>
              <a:rPr lang="en-US" dirty="0" smtClean="0"/>
              <a:t>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</a:t>
            </a:r>
            <a:r>
              <a:rPr lang="en-US" dirty="0" smtClean="0"/>
              <a:t>uarterly </a:t>
            </a:r>
            <a:r>
              <a:rPr lang="en-US" dirty="0"/>
              <a:t>at PCP </a:t>
            </a:r>
            <a:r>
              <a:rPr lang="en-US" dirty="0" smtClean="0"/>
              <a:t>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Timeline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PCP group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Teach Mindfulness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Online modules </a:t>
            </a:r>
            <a:r>
              <a:rPr lang="en-US" dirty="0"/>
              <a:t>on mindfulness exercises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Choice </a:t>
            </a:r>
            <a:r>
              <a:rPr lang="en-US" dirty="0" smtClean="0"/>
              <a:t>Point/Matrix </a:t>
            </a:r>
            <a:r>
              <a:rPr lang="en-US" dirty="0"/>
              <a:t>Activity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Fully integrated BHCs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33600"/>
            <a:ext cx="417551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51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job ARNP- “I really liked the </a:t>
            </a:r>
            <a:r>
              <a:rPr lang="en-US" dirty="0" err="1" smtClean="0"/>
              <a:t>bullseye</a:t>
            </a:r>
            <a:r>
              <a:rPr lang="en-US" dirty="0" smtClean="0"/>
              <a:t> activity. As a new provider I felt the pressure !  I came to community health for the mission and found myself lost in productivity goals and cursing the electronic medical record. </a:t>
            </a:r>
            <a:r>
              <a:rPr lang="en-US" dirty="0"/>
              <a:t> </a:t>
            </a:r>
            <a:r>
              <a:rPr lang="en-US" dirty="0" smtClean="0"/>
              <a:t>This activity helped me think about deep down what is important to me. It opened my eyes to the imbalance I had created in my work life, but also in other life domains.”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96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HealthPoint</a:t>
            </a:r>
            <a:r>
              <a:rPr lang="en-US" dirty="0" smtClean="0"/>
              <a:t> Bothell</a:t>
            </a:r>
          </a:p>
          <a:p>
            <a:r>
              <a:rPr lang="en-US" dirty="0" smtClean="0"/>
              <a:t>David Bauman, </a:t>
            </a:r>
            <a:r>
              <a:rPr lang="en-US" dirty="0" err="1" smtClean="0"/>
              <a:t>PsyD</a:t>
            </a:r>
            <a:endParaRPr lang="en-US" dirty="0" smtClean="0"/>
          </a:p>
          <a:p>
            <a:r>
              <a:rPr lang="en-US" dirty="0" smtClean="0"/>
              <a:t>Bridget </a:t>
            </a:r>
            <a:r>
              <a:rPr lang="en-US" dirty="0" err="1" smtClean="0"/>
              <a:t>Beachy</a:t>
            </a:r>
            <a:r>
              <a:rPr lang="en-US" dirty="0" smtClean="0"/>
              <a:t>, </a:t>
            </a:r>
            <a:r>
              <a:rPr lang="en-US" dirty="0" err="1" smtClean="0"/>
              <a:t>PsyD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7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of interest to disclose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review of </a:t>
            </a:r>
            <a:r>
              <a:rPr lang="en-US" dirty="0" err="1" smtClean="0"/>
              <a:t>HealthPoint’s</a:t>
            </a:r>
            <a:r>
              <a:rPr lang="en-US" dirty="0" smtClean="0"/>
              <a:t> integrated behavioral health program</a:t>
            </a:r>
          </a:p>
          <a:p>
            <a:r>
              <a:rPr lang="en-US" dirty="0" smtClean="0"/>
              <a:t>Discuss Provider Study</a:t>
            </a:r>
          </a:p>
          <a:p>
            <a:r>
              <a:rPr lang="en-US" dirty="0" smtClean="0"/>
              <a:t>Present data from study</a:t>
            </a:r>
          </a:p>
          <a:p>
            <a:r>
              <a:rPr lang="en-US" dirty="0" smtClean="0"/>
              <a:t>Discuss lessons learned and interventions implemented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Founded in 1971</a:t>
            </a:r>
          </a:p>
          <a:p>
            <a:r>
              <a:rPr lang="en-US" dirty="0" smtClean="0"/>
              <a:t>Largest Federally Qualified Health Center in King County Washington</a:t>
            </a:r>
          </a:p>
          <a:p>
            <a:r>
              <a:rPr lang="en-US" dirty="0" smtClean="0"/>
              <a:t>Level 3 Patient-Centered Medical Home</a:t>
            </a:r>
          </a:p>
          <a:p>
            <a:r>
              <a:rPr lang="en-US" dirty="0" smtClean="0"/>
              <a:t>12 locations</a:t>
            </a:r>
          </a:p>
          <a:p>
            <a:pPr lvl="1"/>
            <a:r>
              <a:rPr lang="en-US" dirty="0" smtClean="0"/>
              <a:t>Integrated Medical, Dental, Pharmacy</a:t>
            </a:r>
          </a:p>
          <a:p>
            <a:pPr lvl="1"/>
            <a:r>
              <a:rPr lang="en-US" dirty="0" smtClean="0"/>
              <a:t>2 School Based Clinics</a:t>
            </a:r>
          </a:p>
          <a:p>
            <a:pPr lvl="1"/>
            <a:r>
              <a:rPr lang="en-US" dirty="0" smtClean="0"/>
              <a:t>Started Behavioral Health Program in 2000</a:t>
            </a:r>
          </a:p>
          <a:p>
            <a:pPr lvl="2"/>
            <a:r>
              <a:rPr lang="en-US" dirty="0" smtClean="0"/>
              <a:t>BHC as each site; plus interns/practicum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HealthPoint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95600"/>
            <a:ext cx="2954824" cy="1744753"/>
          </a:xfrm>
          <a:prstGeom prst="rect">
            <a:avLst/>
          </a:prstGeom>
        </p:spPr>
      </p:pic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5943600"/>
            <a:ext cx="3817940" cy="7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3276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80% of PCPs visits are psychosocial driven</a:t>
            </a:r>
          </a:p>
          <a:p>
            <a:r>
              <a:rPr lang="en-US" dirty="0" smtClean="0"/>
              <a:t>Primary Care Behavioral Health Model (PCBH)</a:t>
            </a:r>
          </a:p>
          <a:p>
            <a:pPr lvl="1"/>
            <a:r>
              <a:rPr lang="en-US" dirty="0" smtClean="0"/>
              <a:t>Robinson &amp; Reiter, 2015</a:t>
            </a:r>
          </a:p>
          <a:p>
            <a:r>
              <a:rPr lang="en-US" dirty="0" smtClean="0"/>
              <a:t>Population-based care model</a:t>
            </a:r>
          </a:p>
          <a:p>
            <a:r>
              <a:rPr lang="en-US" dirty="0" smtClean="0"/>
              <a:t>Consultant to PCMT</a:t>
            </a:r>
          </a:p>
          <a:p>
            <a:r>
              <a:rPr lang="en-US" dirty="0" smtClean="0"/>
              <a:t>Brief visits</a:t>
            </a:r>
          </a:p>
          <a:p>
            <a:r>
              <a:rPr lang="en-US" dirty="0" smtClean="0"/>
              <a:t>Collaborative</a:t>
            </a:r>
          </a:p>
          <a:p>
            <a:r>
              <a:rPr lang="en-US" dirty="0" smtClean="0"/>
              <a:t>Catch patients in a teachable moment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52728"/>
          </a:xfrm>
        </p:spPr>
        <p:txBody>
          <a:bodyPr/>
          <a:lstStyle/>
          <a:p>
            <a:r>
              <a:rPr lang="en-US" dirty="0" smtClean="0"/>
              <a:t>Integrated Behavioral Health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4419441"/>
              </p:ext>
            </p:extLst>
          </p:nvPr>
        </p:nvGraphicFramePr>
        <p:xfrm>
          <a:off x="2667000" y="1905000"/>
          <a:ext cx="7543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33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Working </a:t>
            </a:r>
            <a:r>
              <a:rPr lang="en-US" sz="2800" dirty="0">
                <a:solidFill>
                  <a:srgbClr val="FF0000"/>
                </a:solidFill>
              </a:rPr>
              <a:t>in primary care is very complicated, fast paced, and dynamic = STRESSFUL</a:t>
            </a:r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B0F0"/>
                </a:solidFill>
              </a:rPr>
              <a:t>40%</a:t>
            </a:r>
            <a:r>
              <a:rPr lang="en-US" dirty="0"/>
              <a:t> of US physicians are PCPs </a:t>
            </a:r>
          </a:p>
          <a:p>
            <a:pPr lvl="2"/>
            <a:r>
              <a:rPr lang="en-US" sz="2100" dirty="0"/>
              <a:t>Of younger PCPs, </a:t>
            </a:r>
            <a:r>
              <a:rPr lang="en-US" sz="2100" b="1" dirty="0">
                <a:solidFill>
                  <a:srgbClr val="00B0F0"/>
                </a:solidFill>
              </a:rPr>
              <a:t>30%</a:t>
            </a:r>
            <a:r>
              <a:rPr lang="en-US" sz="2100" dirty="0"/>
              <a:t> plan to leave PC within 5 years</a:t>
            </a:r>
          </a:p>
          <a:p>
            <a:pPr lvl="2"/>
            <a:r>
              <a:rPr lang="en-US" sz="2100" dirty="0"/>
              <a:t>Of older PCPs, </a:t>
            </a:r>
            <a:r>
              <a:rPr lang="en-US" sz="2100" b="1" dirty="0">
                <a:solidFill>
                  <a:srgbClr val="00B0F0"/>
                </a:solidFill>
              </a:rPr>
              <a:t>27%</a:t>
            </a:r>
            <a:r>
              <a:rPr lang="en-US" sz="2100" dirty="0"/>
              <a:t> plan to retire AND </a:t>
            </a:r>
            <a:r>
              <a:rPr lang="en-US" sz="2100" b="1" dirty="0">
                <a:solidFill>
                  <a:srgbClr val="00B0F0"/>
                </a:solidFill>
              </a:rPr>
              <a:t>25%</a:t>
            </a:r>
            <a:r>
              <a:rPr lang="en-US" sz="2100" dirty="0"/>
              <a:t> to leave PC within 5 years</a:t>
            </a:r>
          </a:p>
          <a:p>
            <a:r>
              <a:rPr lang="en-US" dirty="0"/>
              <a:t>High burnout in primary </a:t>
            </a:r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  <a:p>
            <a:r>
              <a:rPr lang="en-US" dirty="0" smtClean="0"/>
              <a:t>Build professional </a:t>
            </a:r>
            <a:r>
              <a:rPr lang="en-US" dirty="0"/>
              <a:t>resiliency and psychological flexibility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408333" cy="4906963"/>
          </a:xfrm>
        </p:spPr>
        <p:txBody>
          <a:bodyPr>
            <a:normAutofit/>
          </a:bodyPr>
          <a:lstStyle/>
          <a:p>
            <a:pPr marL="627063" lvl="2" indent="0">
              <a:buNone/>
            </a:pPr>
            <a:endParaRPr lang="en-US" sz="2100" dirty="0"/>
          </a:p>
          <a:p>
            <a:r>
              <a:rPr lang="en-US" sz="2800" dirty="0">
                <a:solidFill>
                  <a:srgbClr val="FF0000"/>
                </a:solidFill>
              </a:rPr>
              <a:t>Focus on </a:t>
            </a:r>
            <a:r>
              <a:rPr lang="en-US" sz="2800" dirty="0" smtClean="0">
                <a:solidFill>
                  <a:srgbClr val="FF0000"/>
                </a:solidFill>
              </a:rPr>
              <a:t>integration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How can BHCs support/assist PCPs with their own well-being to reduce the burden?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PCPs value the work- How do we reconnect them to values?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What do PCPs value within the PCBH model?</a:t>
            </a: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As a BHC, how can I better….</a:t>
            </a:r>
          </a:p>
          <a:p>
            <a:pPr lvl="2"/>
            <a:r>
              <a:rPr lang="en-US" sz="1500" dirty="0" smtClean="0">
                <a:solidFill>
                  <a:srgbClr val="FF0000"/>
                </a:solidFill>
              </a:rPr>
              <a:t>Teach</a:t>
            </a:r>
          </a:p>
          <a:p>
            <a:pPr lvl="2"/>
            <a:r>
              <a:rPr lang="en-US" sz="1500" dirty="0" smtClean="0">
                <a:solidFill>
                  <a:srgbClr val="FF0000"/>
                </a:solidFill>
              </a:rPr>
              <a:t>Collaborate</a:t>
            </a:r>
          </a:p>
          <a:p>
            <a:pPr lvl="2"/>
            <a:r>
              <a:rPr lang="en-US" sz="1500" dirty="0" smtClean="0">
                <a:solidFill>
                  <a:srgbClr val="FF0000"/>
                </a:solidFill>
              </a:rPr>
              <a:t>Reach the population</a:t>
            </a:r>
          </a:p>
          <a:p>
            <a:pPr marL="627063" lvl="2" indent="0">
              <a:buNone/>
            </a:pPr>
            <a:endParaRPr lang="en-US" sz="1500" dirty="0" smtClean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this study?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2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I</a:t>
            </a:r>
          </a:p>
          <a:p>
            <a:pPr lvl="1"/>
            <a:r>
              <a:rPr lang="en-US" dirty="0" smtClean="0"/>
              <a:t>Online Survey to medical providers</a:t>
            </a:r>
          </a:p>
          <a:p>
            <a:r>
              <a:rPr lang="en-US" dirty="0" smtClean="0"/>
              <a:t>Phase II</a:t>
            </a:r>
          </a:p>
          <a:p>
            <a:pPr lvl="1"/>
            <a:r>
              <a:rPr lang="en-US" dirty="0" smtClean="0"/>
              <a:t>4 BHC providers paired with 2 medical providers (MD, DO, NP)</a:t>
            </a:r>
          </a:p>
          <a:p>
            <a:pPr lvl="1"/>
            <a:r>
              <a:rPr lang="en-US" dirty="0" smtClean="0"/>
              <a:t>BHCs work side by side with PCMT for 1 full week</a:t>
            </a:r>
          </a:p>
          <a:p>
            <a:pPr lvl="1"/>
            <a:r>
              <a:rPr lang="en-US" dirty="0" smtClean="0"/>
              <a:t>Goal to collaborate on as many patients as feasible</a:t>
            </a:r>
          </a:p>
          <a:p>
            <a:pPr lvl="2"/>
            <a:r>
              <a:rPr lang="en-US" dirty="0" smtClean="0"/>
              <a:t>Direct patient care</a:t>
            </a:r>
          </a:p>
          <a:p>
            <a:pPr lvl="2"/>
            <a:r>
              <a:rPr lang="en-US" dirty="0" smtClean="0"/>
              <a:t>Indirect patient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9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7408333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Primary Care Provider Stress- Checklist</a:t>
            </a:r>
          </a:p>
          <a:p>
            <a:pPr lvl="1"/>
            <a:r>
              <a:rPr lang="en-US" dirty="0" smtClean="0"/>
              <a:t>37 items</a:t>
            </a:r>
          </a:p>
          <a:p>
            <a:pPr lvl="1"/>
            <a:r>
              <a:rPr lang="en-US" dirty="0" smtClean="0"/>
              <a:t>6 stress domains: patient interactions, practice management, administrative issues, education/learning, relationships with colleagues, and work-life balance</a:t>
            </a:r>
          </a:p>
          <a:p>
            <a:pPr lvl="1"/>
            <a:r>
              <a:rPr lang="en-US" dirty="0" smtClean="0"/>
              <a:t>Total score; domain score</a:t>
            </a:r>
          </a:p>
          <a:p>
            <a:r>
              <a:rPr lang="en-US" dirty="0" smtClean="0"/>
              <a:t>PCP AAQ-II</a:t>
            </a:r>
          </a:p>
          <a:p>
            <a:pPr lvl="1"/>
            <a:r>
              <a:rPr lang="en-US" dirty="0" smtClean="0"/>
              <a:t>20items</a:t>
            </a:r>
          </a:p>
          <a:p>
            <a:r>
              <a:rPr lang="en-US" dirty="0" smtClean="0"/>
              <a:t>AAQ-II</a:t>
            </a:r>
          </a:p>
          <a:p>
            <a:r>
              <a:rPr lang="en-US" dirty="0" err="1" smtClean="0"/>
              <a:t>O’Donohue’s</a:t>
            </a:r>
            <a:r>
              <a:rPr lang="en-US" dirty="0" smtClean="0"/>
              <a:t> Behavioral Health Satisfaction Survey</a:t>
            </a:r>
          </a:p>
          <a:p>
            <a:pPr lvl="1"/>
            <a:r>
              <a:rPr lang="en-US" dirty="0" err="1" smtClean="0"/>
              <a:t>Likert</a:t>
            </a:r>
            <a:r>
              <a:rPr lang="en-US" dirty="0" smtClean="0"/>
              <a:t> scaling about BHC services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815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Candara</vt:lpstr>
      <vt:lpstr>Symbol</vt:lpstr>
      <vt:lpstr>Wingdings</vt:lpstr>
      <vt:lpstr>Waveform</vt:lpstr>
      <vt:lpstr>Integrated Primary Care: Assessing primary care provider stress, psychological flexibility, and use of behavioral health services </vt:lpstr>
      <vt:lpstr>Conflicts of interest to disclose</vt:lpstr>
      <vt:lpstr>Objectives</vt:lpstr>
      <vt:lpstr>HealthPoint</vt:lpstr>
      <vt:lpstr>Integrated Behavioral Health</vt:lpstr>
      <vt:lpstr>Why do this study?</vt:lpstr>
      <vt:lpstr>Why do this study?</vt:lpstr>
      <vt:lpstr>Study Design</vt:lpstr>
      <vt:lpstr>Provider Study</vt:lpstr>
      <vt:lpstr>Provider Demographics</vt:lpstr>
      <vt:lpstr>Provider Study</vt:lpstr>
      <vt:lpstr>BH Satisfaction</vt:lpstr>
      <vt:lpstr>Implications</vt:lpstr>
      <vt:lpstr>Implications</vt:lpstr>
      <vt:lpstr>Provider Statement</vt:lpstr>
      <vt:lpstr>Acknowledgement</vt:lpstr>
    </vt:vector>
  </TitlesOfParts>
  <Company>HealthPoint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Primary Care: Assessing primary care provider stress, psychological flexibility, and use of behavioral health services</dc:title>
  <dc:creator>Melissa Baker</dc:creator>
  <cp:lastModifiedBy>Tim Baker</cp:lastModifiedBy>
  <cp:revision>20</cp:revision>
  <dcterms:created xsi:type="dcterms:W3CDTF">2016-06-07T01:46:58Z</dcterms:created>
  <dcterms:modified xsi:type="dcterms:W3CDTF">2016-06-17T05:07:07Z</dcterms:modified>
</cp:coreProperties>
</file>